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8" r:id="rId3"/>
    <p:sldId id="287" r:id="rId4"/>
    <p:sldId id="289" r:id="rId5"/>
    <p:sldId id="290" r:id="rId6"/>
    <p:sldId id="291" r:id="rId7"/>
    <p:sldId id="267" r:id="rId8"/>
    <p:sldId id="283" r:id="rId9"/>
    <p:sldId id="268" r:id="rId10"/>
    <p:sldId id="293" r:id="rId11"/>
    <p:sldId id="277" r:id="rId12"/>
    <p:sldId id="269" r:id="rId13"/>
    <p:sldId id="271" r:id="rId14"/>
    <p:sldId id="284" r:id="rId15"/>
    <p:sldId id="285" r:id="rId16"/>
    <p:sldId id="278" r:id="rId17"/>
    <p:sldId id="279" r:id="rId18"/>
    <p:sldId id="281" r:id="rId19"/>
    <p:sldId id="294" r:id="rId20"/>
  </p:sldIdLst>
  <p:sldSz cx="10693400" cy="7561263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2" d="100"/>
          <a:sy n="62" d="100"/>
        </p:scale>
        <p:origin x="-1278" y="-96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2654D-28B9-4204-9272-4CE7269E8326}" type="datetimeFigureOut">
              <a:rPr lang="ru-RU"/>
              <a:pPr/>
              <a:t>25.11.2015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5AAA8-385E-4B8D-9D73-5F22CC0279B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64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0682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2530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375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E2F1C-1B3C-409D-A923-97C27EF397F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284122"/>
            <a:ext cx="9089390" cy="1890328"/>
          </a:xfrm>
        </p:spPr>
        <p:txBody>
          <a:bodyPr>
            <a:noAutofit/>
          </a:bodyPr>
          <a:lstStyle/>
          <a:p>
            <a:r>
              <a:rPr lang="tt-RU" sz="6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Авазларны дөрес әйтергә өйрәнәбез</a:t>
            </a:r>
            <a:endParaRPr lang="ru-RU" sz="6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04153" y="5873750"/>
            <a:ext cx="7346235" cy="1231900"/>
          </a:xfrm>
        </p:spPr>
        <p:txBody>
          <a:bodyPr>
            <a:normAutofit fontScale="92500" lnSpcReduction="10000"/>
          </a:bodyPr>
          <a:lstStyle/>
          <a:p>
            <a:r>
              <a:rPr lang="tt-RU" sz="4114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Төзеде укытучы логопед : Габдрахманова А.С.</a:t>
            </a:r>
            <a:endParaRPr lang="ru-RU" sz="4114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0"/>
            <a:ext cx="9624060" cy="994549"/>
          </a:xfrm>
        </p:spPr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Бармак уеннарының әһәмияте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670" y="1065987"/>
            <a:ext cx="9624060" cy="6143668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Әгәр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баш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миенең төзелешенә күз салсак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хәрәкәтчән сөйләм өлкәсе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хәрәкәтләнү өлкәсе белән янәшә урнашканын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аның бер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өлеше булуын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күрербез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Димәк, сөйләм моторикасы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баланың гомуми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моторикасы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белән бәйле?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ялгыш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фикер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 проекциясенең өчтән бер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өлешен сөйләм зонасына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якын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урнашкан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кул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чуклары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проекциясе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тора.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Шуңа күрә бармаклар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белән нәфис хәрәкәтләр ясауның баланың сөйләмен үстерүдә  әһәмияте бик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Бармак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хәрәкәтләре үсеше дәрәҗәсе сөйләм дәрәҗәсе белән тәңгәл.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Һәр бармагы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белән аерым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 ясый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алган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әйбәт сөйләшә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Һәм киресенчә: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сөйләшә белмәсә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аның бармаклары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бергә бөгелә- турая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киеренке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яисә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сыек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буынлы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Шуңа күрә, баланың бармаклары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иркенләп хәрәкәтләнмәсә, аның сөйләмен үстерү мөмкин түгел.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  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сөйләмендә кайбер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тискәре үзгәрешләр күзәтелсә, аларда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төрле дәрәҗәдәге гомумхәрәкәт җитешсезлеге һәм бармаклары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хәрәкәтендә дә тайпылышлар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Шуңа күрә тәрбия-белем бирү системасында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шул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юнәлештә төзәтмә кертү чаралары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каралган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Балаларның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баш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миен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психикасын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өйрәнүче галимнәр кул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функцияләренең зур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стимуллаштыру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әһәмиятенә ия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булуын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билгелиләр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Педагогик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фәннәр академиясенең балалар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һәм яшьүсмерләр физиологиясе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институты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хезмәткәрләре балаларның сөйләм үсеше турыдан-туры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бармакларның нәфис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нечкә хәрәкәтләре формалашу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дәрәҗәсенә бәйлелеген күрсәтәләр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Күпсанлы тикшерү һәм тәҗрибәләр уздыру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нигезендә түбәндәге закончалык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ачылган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әгәр бармак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хәрәкәтләре үсеше баланың яшенә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туры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килсә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сөйләм үсеше дә нормада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гомумхәрәкәт нормада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яисә нормадан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югарырак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чакта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бармак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хәрәкәтләре үсеше артка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калса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сөйләм үсеше дә тоткарлана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(Л.В.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Фозмина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Димәк, бармаклар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белән төрле күнекмәләр ясатып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балаларның сөйләм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үсешенә шартлар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тудырырга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мөмкин.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Бармак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уеннары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баланың акыл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фикер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эшчәнлеген үстерүдә, дөньяны танып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белергә өйрәтүдә бәя биреп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бетергесез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тәрбия чыганагы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чөнки әлеге уеннар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әхлакый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– этик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кагыйдәләр белән дә таныша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башлый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Autofit/>
          </a:bodyPr>
          <a:lstStyle/>
          <a:p>
            <a:r>
              <a:rPr lang="tt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Вак моториканы ныгытабыз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0151028_10480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973750" y="2829924"/>
            <a:ext cx="3643338" cy="3544491"/>
          </a:xfrm>
        </p:spPr>
      </p:pic>
      <p:pic>
        <p:nvPicPr>
          <p:cNvPr id="9" name="Содержимое 8" descr="Фото225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0420" y="2923375"/>
            <a:ext cx="4724400" cy="35433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Кыстыргычлардан төрле әйберләр ясыйбыз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55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53527" y="1892304"/>
            <a:ext cx="4786346" cy="4991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Хәрефләр белән таныштыру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51028_1057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007276">
            <a:off x="534988" y="2488208"/>
            <a:ext cx="4722812" cy="3542109"/>
          </a:xfrm>
        </p:spPr>
      </p:pic>
      <p:pic>
        <p:nvPicPr>
          <p:cNvPr id="8" name="Содержимое 7" descr="20151028_1113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736709">
            <a:off x="5435600" y="2488208"/>
            <a:ext cx="4722813" cy="354211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Нәниләргә алифба китабын укыйбыз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кызый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17808" y="1856585"/>
            <a:ext cx="4857784" cy="49911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 чабу алымы аша сузләрне иҗекләргә бүләбез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ыз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03494" y="2070899"/>
            <a:ext cx="5286412" cy="49911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Җөмлә төзү серләрен ачабыз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19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300" y="2430463"/>
            <a:ext cx="48768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Авазларны дөрес әйтү өстендә эш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0151028_11010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5714697">
            <a:off x="5432425" y="2803723"/>
            <a:ext cx="4725988" cy="3544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Содержимое 11" descr="20151028_1100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4742157">
            <a:off x="534988" y="2804319"/>
            <a:ext cx="4724400" cy="3543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Autofit/>
          </a:bodyPr>
          <a:lstStyle/>
          <a:p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Өй</a:t>
            </a:r>
            <a:r>
              <a:rPr lang="tt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эшләрен тырышып башкарабыз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102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34433" y="1963742"/>
            <a:ext cx="5072098" cy="4991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296670">
            <a:off x="839120" y="2369527"/>
            <a:ext cx="903324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тибарыгыз өчен рәхмәт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602" y="302801"/>
            <a:ext cx="10072758" cy="1260211"/>
          </a:xfrm>
        </p:spPr>
        <p:txBody>
          <a:bodyPr>
            <a:normAutofit/>
          </a:bodyPr>
          <a:lstStyle/>
          <a:p>
            <a:r>
              <a:rPr lang="tt-RU" sz="4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Дөрес сөйләм-дөрес сулыш алуга бәйле</a:t>
            </a:r>
            <a:endParaRPr lang="ru-RU" sz="4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3164" y="1764295"/>
            <a:ext cx="6500858" cy="499008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авазларны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дөрес итеп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әйтсен өчен аны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дөрес суларга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өйрәтергә кирәк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Моның өчен борын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белән тирән сулыш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алыгыз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һаваны авыздан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әкрен генә чыгарыгыз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Иреннәрегезне кысмагыз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битләрегезне кабартмагыз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Бала да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кабатласын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күнегүләрне шигырьләр белән ясау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күңелле!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20151028_1053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382095" y="2316608"/>
            <a:ext cx="4174479" cy="3387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354" y="0"/>
            <a:ext cx="9624060" cy="1260211"/>
          </a:xfrm>
        </p:spPr>
        <p:txBody>
          <a:bodyPr/>
          <a:lstStyle/>
          <a:p>
            <a:r>
              <a:rPr lang="tt-RU" sz="5400" b="1" dirty="0" smtClean="0">
                <a:solidFill>
                  <a:srgbClr val="7030A0"/>
                </a:solidFill>
              </a:rPr>
              <a:t>Сулыш</a:t>
            </a:r>
            <a:r>
              <a:rPr lang="tt-RU" sz="5400" dirty="0" smtClean="0">
                <a:solidFill>
                  <a:srgbClr val="7030A0"/>
                </a:solidFill>
              </a:rPr>
              <a:t> </a:t>
            </a:r>
            <a:r>
              <a:rPr lang="tt-RU" sz="5400" b="1" dirty="0" smtClean="0">
                <a:solidFill>
                  <a:srgbClr val="7030A0"/>
                </a:solidFill>
              </a:rPr>
              <a:t>алу гимнастикасы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0354" y="1137425"/>
            <a:ext cx="5929354" cy="6072230"/>
          </a:xfrm>
        </p:spPr>
        <p:txBody>
          <a:bodyPr>
            <a:normAutofit fontScale="25000" lnSpcReduction="20000"/>
          </a:bodyPr>
          <a:lstStyle/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Өстәлгә яисә баланың кулына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уртача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зурлыктагы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мамык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кисәкләрен куегыз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шигырьне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укып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чыккач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, бала “кар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бөртекләрен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өреп очырсын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Без –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карлар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очабыз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Як-якка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кунабыз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Җил тынган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арада</a:t>
            </a:r>
            <a:endParaRPr lang="ru-RU" sz="8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Ял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алабыз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Ф.Зиннурова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Кечкенә мамык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кисәгеннән 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шар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ясагыз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туп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Ә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шакмак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– капка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булсын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Бала «туп»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өрсен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Мамык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шакмаклар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арасына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керергә тиеш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Өстәлгә төсле кәгазьдән яфраклар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кисеп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тезегез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Шигырьләрне укып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чыгыгыз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яфракларны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i="1" dirty="0" err="1" smtClean="0">
                <a:latin typeface="Times New Roman" pitchFamily="18" charset="0"/>
                <a:cs typeface="Times New Roman" pitchFamily="18" charset="0"/>
              </a:rPr>
              <a:t>өстәлдән өреп төшерсен</a:t>
            </a:r>
            <a:r>
              <a:rPr lang="ru-RU" sz="8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Содержимое 5" descr="Фото20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8" y="2066119"/>
            <a:ext cx="3780268" cy="4032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 мускулларын ныгытабыз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670" y="1764295"/>
            <a:ext cx="5812162" cy="4990084"/>
          </a:xfrm>
        </p:spPr>
        <p:txBody>
          <a:bodyPr>
            <a:normAutofit fontScale="62500" lnSpcReduction="20000"/>
          </a:bodyPr>
          <a:lstStyle/>
          <a:p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Сабыйлык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чорыннан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бала тел,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ирен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казналык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ярдәмендә күптөрле артикуль-мимик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хәрәкәтләр башкара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хәрәкәтләрне ул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диффуз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авазлар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ягъни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мыгырдау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бытылдау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белән озата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бара.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Мондый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хәрәкәтләр инде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баланың сөйләм үсешендә беренче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баскыч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тора: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гадәти тормыш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шартларында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сөйләм органнары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өчен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гимнастика ролен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үтиләр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Хәрәкәтләрнең төгәллеге, көче һәм дифференциялелеге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балада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акрынлап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үсеш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ала.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Ачык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һәм төгәл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артикуляция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өчен көчле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сыгылмалы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хәрәкәтчән сөйләм органнары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 – тел,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ирен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i="1" dirty="0" err="1" smtClean="0">
                <a:latin typeface="Times New Roman" pitchFamily="18" charset="0"/>
                <a:cs typeface="Times New Roman" pitchFamily="18" charset="0"/>
              </a:rPr>
              <a:t>аңкау кирәк.</a:t>
            </a:r>
            <a:endParaRPr lang="ru-RU" sz="3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20151028_1058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277006" y="2350259"/>
            <a:ext cx="4143403" cy="3146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 өчен күнегүләрне яратып башкарабыз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670" y="1764295"/>
            <a:ext cx="5669286" cy="5445360"/>
          </a:xfrm>
        </p:spPr>
        <p:txBody>
          <a:bodyPr>
            <a:noAutofit/>
          </a:bodyPr>
          <a:lstStyle/>
          <a:p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Артикуляция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күптөрле мускулларның эшчәнлегенә бәйле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шул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җәһәттән чәйнәү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йоту, мимика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хәрәкәтләренә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Тавыш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ясалу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процессы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сулыш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органнары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йоткылык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трахея,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бронхлар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үпкә, 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диафрагма,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кабырга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ара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мускуллар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катнашында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башкарыла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махсус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логопедия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гимнастикасы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сөйләгәндә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күптөрле мускулларның йөз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авыз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куышлыгы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кулбашы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күкрәк читлеге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мускулларының катнашы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истән чыгармаска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кирәк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Сөйләм авазларының формалашуы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нигезендә 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артикуляция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гимнастикасы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тора. Артикуляция аппараты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органнарның хәрәкәтчәнлеген тәэмин итә торган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күнегүләр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сүзләрне дөрес әйтү өчен иреннәрнең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телнең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йомшак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аңкауның торышын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көйли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теге яки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группа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авазларны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күпләп тә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берәмләп тә әйтергә мөмкинлек бирә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42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160704" y="2252247"/>
            <a:ext cx="4447444" cy="39323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Тәкъдим ителгән күнегүләр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4602" y="1851805"/>
            <a:ext cx="5097782" cy="4071966"/>
          </a:xfrm>
        </p:spPr>
        <p:txBody>
          <a:bodyPr>
            <a:normAutofit fontScale="700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 “Су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үгезе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”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Авызны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тыныч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ачарга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һәм ябарга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Күнегүне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тапкыр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кабатлыйбыз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хәл алырга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итәргә вакыт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бирәбез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сыекчасын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йотарга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тәкъдим итәбез.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Күнегүне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тапкыр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кабатлыйбыз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9576" y="1923243"/>
            <a:ext cx="49895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Елмаю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Кысылган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тешләр күренерлек итеп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ирен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почмакларын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җәябез.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Иреннәрне янә үз хәленә кайтарабыз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Балага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хәл алырга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итәргә мөмкинлек бирәбез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сыекчасын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йотарга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тәкъдим итәбез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Күнегүне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тапкыр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кабатлыйбыз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Артикуля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ция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билгесен</a:t>
            </a: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 карап авазны дөрес итеп әйтәбез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4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865642" y="1961222"/>
            <a:ext cx="4962114" cy="529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“Ш” авазын дөрес итеп эйт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алайк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972171" y="1225676"/>
            <a:ext cx="2676827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20151028_1044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964738" y="4233505"/>
            <a:ext cx="2691694" cy="3357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C:\Users\User\Pictures\x_e4d3eb5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0882" y="1708929"/>
            <a:ext cx="4591062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 бармак чукларын устерәбез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1104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787153" y="2712821"/>
            <a:ext cx="4390197" cy="43822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20151028_103908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547849" y="2790541"/>
            <a:ext cx="4391025" cy="42133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441</Words>
  <Application>Microsoft Office PowerPoint</Application>
  <PresentationFormat>Произвольный</PresentationFormat>
  <Paragraphs>48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Авазларны дөрес әйтергә өйрәнәбез</vt:lpstr>
      <vt:lpstr>Дөрес сөйләм-дөрес сулыш алуга бәйле</vt:lpstr>
      <vt:lpstr>Сулыш алу гимнастикасы</vt:lpstr>
      <vt:lpstr>Тел мускулларын ныгытабыз</vt:lpstr>
      <vt:lpstr>Тел өчен күнегүләрне яратып башкарабыз</vt:lpstr>
      <vt:lpstr>Тәкъдим ителгән күнегүләр</vt:lpstr>
      <vt:lpstr>Артикуляция билгесенә карап авазны дөрес итеп әйтәбез</vt:lpstr>
      <vt:lpstr>“Ш” авазын дөрес итеп эйт</vt:lpstr>
      <vt:lpstr>Кул бармак чукларын устерәбез</vt:lpstr>
      <vt:lpstr>Бармак уеннарының әһәмияте</vt:lpstr>
      <vt:lpstr>Вак моториканы ныгытабыз</vt:lpstr>
      <vt:lpstr>Кыстыргычлардан төрле әйберләр ясыйбыз</vt:lpstr>
      <vt:lpstr>Хәрефләр белән таныштыру</vt:lpstr>
      <vt:lpstr>Нәниләргә алифба китабын укыйбыз</vt:lpstr>
      <vt:lpstr>Кул чабу алымы аша сузләрне иҗекләргә бүләбез</vt:lpstr>
      <vt:lpstr>Җөмлә төзү серләрен ачабыз</vt:lpstr>
      <vt:lpstr>Авазларны дөрес әйтү өстендә эш</vt:lpstr>
      <vt:lpstr>Өй эшләрен тырышып башкарабыз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Авазларны дөрес әйтергә өйрәнәбез</dc:title>
  <dc:creator>User</dc:creator>
  <cp:lastModifiedBy>User</cp:lastModifiedBy>
  <cp:revision>21</cp:revision>
  <dcterms:created xsi:type="dcterms:W3CDTF">2015-10-28T11:19:20Z</dcterms:created>
  <dcterms:modified xsi:type="dcterms:W3CDTF">2015-11-25T17:27:11Z</dcterms:modified>
</cp:coreProperties>
</file>